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84" r:id="rId3"/>
    <p:sldId id="282" r:id="rId4"/>
    <p:sldId id="285" r:id="rId5"/>
    <p:sldId id="264" r:id="rId6"/>
    <p:sldId id="263" r:id="rId7"/>
    <p:sldId id="265" r:id="rId8"/>
    <p:sldId id="283" r:id="rId9"/>
    <p:sldId id="261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3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BC0A-2EA0-424A-AB9E-2BAD1E6D6606}" type="datetimeFigureOut">
              <a:rPr lang="en-CA" smtClean="0"/>
              <a:t>2022-09-14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4F1C320E-03C9-4884-A33A-D77656A45E86}" type="slidenum">
              <a:rPr lang="en-CA" smtClean="0"/>
              <a:t>‹#›</a:t>
            </a:fld>
            <a:endParaRPr lang="en-C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407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BC0A-2EA0-424A-AB9E-2BAD1E6D6606}" type="datetimeFigureOut">
              <a:rPr lang="en-CA" smtClean="0"/>
              <a:t>2022-09-14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320E-03C9-4884-A33A-D77656A45E86}" type="slidenum">
              <a:rPr lang="en-CA" smtClean="0"/>
              <a:t>‹#›</a:t>
            </a:fld>
            <a:endParaRPr lang="en-CA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628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BC0A-2EA0-424A-AB9E-2BAD1E6D6606}" type="datetimeFigureOut">
              <a:rPr lang="en-CA" smtClean="0"/>
              <a:t>2022-09-14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320E-03C9-4884-A33A-D77656A45E86}" type="slidenum">
              <a:rPr lang="en-CA" smtClean="0"/>
              <a:t>‹#›</a:t>
            </a:fld>
            <a:endParaRPr lang="en-CA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695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62FBBC0A-2EA0-424A-AB9E-2BAD1E6D6606}" type="datetimeFigureOut">
              <a:rPr lang="en-CA" smtClean="0"/>
              <a:t>2022-09-14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320E-03C9-4884-A33A-D77656A45E86}" type="slidenum">
              <a:rPr lang="en-CA" smtClean="0"/>
              <a:t>‹#›</a:t>
            </a:fld>
            <a:endParaRPr lang="en-CA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30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BC0A-2EA0-424A-AB9E-2BAD1E6D6606}" type="datetimeFigureOut">
              <a:rPr lang="en-CA" smtClean="0"/>
              <a:t>2022-09-14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320E-03C9-4884-A33A-D77656A45E86}" type="slidenum">
              <a:rPr lang="en-CA" smtClean="0"/>
              <a:t>‹#›</a:t>
            </a:fld>
            <a:endParaRPr lang="en-C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896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BC0A-2EA0-424A-AB9E-2BAD1E6D6606}" type="datetimeFigureOut">
              <a:rPr lang="en-CA" smtClean="0"/>
              <a:t>2022-09-14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320E-03C9-4884-A33A-D77656A45E86}" type="slidenum">
              <a:rPr lang="en-CA" smtClean="0"/>
              <a:t>‹#›</a:t>
            </a:fld>
            <a:endParaRPr lang="en-C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294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BC0A-2EA0-424A-AB9E-2BAD1E6D6606}" type="datetimeFigureOut">
              <a:rPr lang="en-CA" smtClean="0"/>
              <a:t>2022-09-14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320E-03C9-4884-A33A-D77656A45E86}" type="slidenum">
              <a:rPr lang="en-CA" smtClean="0"/>
              <a:t>‹#›</a:t>
            </a:fld>
            <a:endParaRPr lang="en-CA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055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BC0A-2EA0-424A-AB9E-2BAD1E6D6606}" type="datetimeFigureOut">
              <a:rPr lang="en-CA" smtClean="0"/>
              <a:t>2022-09-14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320E-03C9-4884-A33A-D77656A45E86}" type="slidenum">
              <a:rPr lang="en-CA" smtClean="0"/>
              <a:t>‹#›</a:t>
            </a:fld>
            <a:endParaRPr lang="en-CA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785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BC0A-2EA0-424A-AB9E-2BAD1E6D6606}" type="datetimeFigureOut">
              <a:rPr lang="en-CA" smtClean="0"/>
              <a:t>2022-09-14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320E-03C9-4884-A33A-D77656A45E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503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BC0A-2EA0-424A-AB9E-2BAD1E6D6606}" type="datetimeFigureOut">
              <a:rPr lang="en-CA" smtClean="0"/>
              <a:t>2022-09-14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320E-03C9-4884-A33A-D77656A45E86}" type="slidenum">
              <a:rPr lang="en-CA" smtClean="0"/>
              <a:t>‹#›</a:t>
            </a:fld>
            <a:endParaRPr lang="en-C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797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62FBBC0A-2EA0-424A-AB9E-2BAD1E6D6606}" type="datetimeFigureOut">
              <a:rPr lang="en-CA" smtClean="0"/>
              <a:t>2022-09-14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4F1C320E-03C9-4884-A33A-D77656A45E86}" type="slidenum">
              <a:rPr lang="en-CA" smtClean="0"/>
              <a:t>‹#›</a:t>
            </a:fld>
            <a:endParaRPr lang="en-CA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155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BBC0A-2EA0-424A-AB9E-2BAD1E6D6606}" type="datetimeFigureOut">
              <a:rPr lang="en-CA" smtClean="0"/>
              <a:t>2022-09-14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1C320E-03C9-4884-A33A-D77656A45E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757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DC99D-2404-495A-AA2E-E74E99D7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879" y="277586"/>
            <a:ext cx="10515600" cy="56365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900" b="1" dirty="0">
                <a:latin typeface="+mj-lt"/>
              </a:rPr>
              <a:t>GC GOSSE MD FRCPC:  Occupational Psychiatry</a:t>
            </a:r>
          </a:p>
          <a:p>
            <a:pPr marL="0" indent="0">
              <a:buNone/>
            </a:pPr>
            <a:endParaRPr lang="en-CA" sz="1800" u="sng" dirty="0"/>
          </a:p>
          <a:p>
            <a:pPr marL="0" indent="0">
              <a:buNone/>
            </a:pP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new </a:t>
            </a:r>
            <a:r>
              <a:rPr lang="en-CA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Federal </a:t>
            </a: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government funding to </a:t>
            </a:r>
            <a:r>
              <a:rPr lang="en-CA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facilitate disability management and </a:t>
            </a: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develop programs to identify those at risk and </a:t>
            </a:r>
            <a:r>
              <a:rPr lang="en-CA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need </a:t>
            </a:r>
            <a:r>
              <a:rPr lang="en-CA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 help </a:t>
            </a: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CA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timely</a:t>
            </a: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hopefully will </a:t>
            </a:r>
            <a:r>
              <a:rPr lang="en-CA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help improve the mental health of the Canadian workforce. Such programs if implemented well are often quite cost effective as they improve productivity and worker health.</a:t>
            </a:r>
            <a:r>
              <a:rPr lang="en-CA" sz="1800" dirty="0"/>
              <a:t> Employer and employee cooperation.</a:t>
            </a:r>
          </a:p>
          <a:p>
            <a:pPr marL="0" indent="0">
              <a:buNone/>
            </a:pPr>
            <a:endParaRPr lang="en-CA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/>
              <a:t>Mental Health needs and deficiencies in the workplace </a:t>
            </a:r>
            <a:r>
              <a:rPr lang="en-CA" sz="1800" dirty="0"/>
              <a:t>have become a greater focus of attention since Covid. Covid has changed the workplace, often detrimentally.</a:t>
            </a:r>
          </a:p>
          <a:p>
            <a:pPr marL="0" indent="0">
              <a:buNone/>
            </a:pPr>
            <a:r>
              <a:rPr lang="en-CA" sz="1800" dirty="0"/>
              <a:t>The mental health of Workers, particularly already marginal workers, is deteriorating. If not identified and helped these workers will go off sick or worse remain at work ill and unproductive.</a:t>
            </a:r>
          </a:p>
          <a:p>
            <a:pPr marL="0" indent="0">
              <a:buNone/>
            </a:pPr>
            <a:endParaRPr lang="en-CA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/>
              <a:t>Disability management can identify those at risk and develop supports as needed. Its cost effective</a:t>
            </a:r>
          </a:p>
          <a:p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412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7E7B9-52B3-4B6E-9EDB-9D3E9112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149630"/>
            <a:ext cx="9603275" cy="411479"/>
          </a:xfrm>
        </p:spPr>
        <p:txBody>
          <a:bodyPr>
            <a:noAutofit/>
          </a:bodyPr>
          <a:lstStyle/>
          <a:p>
            <a:r>
              <a:rPr lang="en-CA" sz="2400" b="1" dirty="0"/>
              <a:t>In Closing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4672-CA39-42F0-8CBF-F4B62557D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155469"/>
            <a:ext cx="9603275" cy="4310876"/>
          </a:xfrm>
        </p:spPr>
        <p:txBody>
          <a:bodyPr>
            <a:normAutofit/>
          </a:bodyPr>
          <a:lstStyle/>
          <a:p>
            <a:r>
              <a:rPr lang="en-US" sz="2000" dirty="0"/>
              <a:t>Mental Health was a significant pre-Covid workplace issue. At least 1/2 million workers were missing work weekly due to mental health issues. Mental Health is an increasing cause of disability.</a:t>
            </a:r>
            <a:r>
              <a:rPr lang="en-CA" sz="2000" dirty="0"/>
              <a:t> </a:t>
            </a:r>
          </a:p>
          <a:p>
            <a:r>
              <a:rPr lang="en-CA" sz="2000" dirty="0"/>
              <a:t>Government agencies in conjunction with clinical organizations, </a:t>
            </a:r>
            <a:r>
              <a:rPr lang="en-US" sz="2000" dirty="0"/>
              <a:t>unions and workers groups </a:t>
            </a:r>
            <a:r>
              <a:rPr lang="en-CA" sz="2000" dirty="0"/>
              <a:t>need to work in conjunction with Worker Safety Commissions/ Insurers to address this issue and set practical applications in place. </a:t>
            </a:r>
            <a:endParaRPr lang="en-US" sz="2000" dirty="0"/>
          </a:p>
          <a:p>
            <a:r>
              <a:rPr lang="en-US" sz="2000" dirty="0"/>
              <a:t> Worker stress is now at an all-time high and needs to be addressed with increased evaluation, identification and treatment offerings. Hopefully this new Disability Management initiative will help.</a:t>
            </a:r>
          </a:p>
          <a:p>
            <a:endParaRPr lang="en-US" sz="20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61933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B2E61-3284-E4D6-8DDF-A29858C51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438331"/>
          </a:xfrm>
        </p:spPr>
        <p:txBody>
          <a:bodyPr>
            <a:noAutofit/>
          </a:bodyPr>
          <a:lstStyle/>
          <a:p>
            <a:r>
              <a:rPr lang="en-CA" sz="2400" b="1" dirty="0"/>
              <a:t>Why increase Disability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9B478-9E48-5C06-C05C-FE93AF1AE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464623"/>
            <a:ext cx="9603275" cy="4001722"/>
          </a:xfrm>
        </p:spPr>
        <p:txBody>
          <a:bodyPr>
            <a:normAutofit fontScale="92500" lnSpcReduction="20000"/>
          </a:bodyPr>
          <a:lstStyle/>
          <a:p>
            <a:r>
              <a:rPr lang="en-CA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x-none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eneficial for workplace productivity as it will help maintain a higher level of worker health and consequently </a:t>
            </a:r>
            <a:r>
              <a:rPr lang="en-CA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better productivity.</a:t>
            </a:r>
          </a:p>
          <a:p>
            <a:endParaRPr lang="en-CA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Early Intervention: Its an Investment. Prophylaxis</a:t>
            </a:r>
          </a:p>
          <a:p>
            <a:r>
              <a:rPr lang="en-US" dirty="0"/>
              <a:t>It identifies workers who are </a:t>
            </a:r>
            <a:r>
              <a:rPr lang="en-US" u="sng" dirty="0"/>
              <a:t>at risk </a:t>
            </a:r>
            <a:r>
              <a:rPr lang="en-US" dirty="0"/>
              <a:t>but still </a:t>
            </a:r>
            <a:r>
              <a:rPr lang="en-US" u="sng" dirty="0"/>
              <a:t>functional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Benefits are: Maintain productivity, ↑ worker wellness, ↓ Costs</a:t>
            </a:r>
          </a:p>
          <a:p>
            <a:endParaRPr lang="en-US" dirty="0"/>
          </a:p>
          <a:p>
            <a:r>
              <a:rPr lang="en-US" dirty="0"/>
              <a:t>I would next like to focus on what I see is one of the major adverse impacts of Covid on the workforce and one that is continuing.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077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90A6F-FF67-FA35-74F8-5DCEFAC8E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158338"/>
            <a:ext cx="9603275" cy="463137"/>
          </a:xfrm>
        </p:spPr>
        <p:txBody>
          <a:bodyPr>
            <a:normAutofit/>
          </a:bodyPr>
          <a:lstStyle/>
          <a:p>
            <a:r>
              <a:rPr lang="en-CA" sz="2400" b="1" dirty="0"/>
              <a:t>Working at home: SOCIAL ISOLATION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CDDAE-5495-CE67-199F-D0FB77753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1314" y="977735"/>
            <a:ext cx="9603275" cy="4484651"/>
          </a:xfrm>
        </p:spPr>
        <p:txBody>
          <a:bodyPr/>
          <a:lstStyle/>
          <a:p>
            <a:r>
              <a:rPr lang="en-CA" dirty="0"/>
              <a:t>Double edged sword. </a:t>
            </a:r>
          </a:p>
          <a:p>
            <a:r>
              <a:rPr lang="en-CA" dirty="0"/>
              <a:t>Home and work environment merge, no escape</a:t>
            </a:r>
          </a:p>
          <a:p>
            <a:r>
              <a:rPr lang="en-CA" dirty="0"/>
              <a:t>Loss of socialization, work for many is primary source</a:t>
            </a:r>
          </a:p>
          <a:p>
            <a:r>
              <a:rPr lang="en-CA" dirty="0"/>
              <a:t>Loss of colleague emotional support, decreased coping, </a:t>
            </a:r>
          </a:p>
          <a:p>
            <a:r>
              <a:rPr lang="en-CA" dirty="0"/>
              <a:t>decreased work performance, </a:t>
            </a:r>
          </a:p>
          <a:p>
            <a:r>
              <a:rPr lang="en-CA" dirty="0"/>
              <a:t>↓comradery, ↓shared experience, </a:t>
            </a:r>
          </a:p>
          <a:p>
            <a:r>
              <a:rPr lang="en-CA" dirty="0"/>
              <a:t>Feel more alone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276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F8406-E836-16D6-9903-19B57D45F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b="1" dirty="0"/>
              <a:t>Social Isolation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B7758-FFF2-0D3C-D9D3-89A53F890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20042"/>
            <a:ext cx="9603275" cy="3946303"/>
          </a:xfrm>
        </p:spPr>
        <p:txBody>
          <a:bodyPr/>
          <a:lstStyle/>
          <a:p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Decreases infection risk,  </a:t>
            </a:r>
            <a:r>
              <a:rPr lang="en-US" sz="2000" dirty="0"/>
              <a:t>Bad for mental health.</a:t>
            </a:r>
          </a:p>
          <a:p>
            <a:r>
              <a:rPr lang="en-CA" dirty="0"/>
              <a:t>Alcohol, substance use</a:t>
            </a:r>
          </a:p>
          <a:p>
            <a:r>
              <a:rPr lang="en-CA" dirty="0"/>
              <a:t>Negative thinking, distortion</a:t>
            </a:r>
          </a:p>
          <a:p>
            <a:r>
              <a:rPr lang="en-CA" dirty="0"/>
              <a:t>Decreased self care. Loss of structure during day, in PJs, ↑sedentary</a:t>
            </a:r>
          </a:p>
          <a:p>
            <a:r>
              <a:rPr lang="en-CA" dirty="0"/>
              <a:t>Mental health deterioration</a:t>
            </a:r>
          </a:p>
          <a:p>
            <a:r>
              <a:rPr lang="en-CA" dirty="0"/>
              <a:t>At risk group, identify who needs help.</a:t>
            </a:r>
          </a:p>
          <a:p>
            <a:r>
              <a:rPr lang="en-CA" dirty="0"/>
              <a:t>Develop ways to increase workplace social interaction and support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540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483C7-2748-40BA-A806-3F4253288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3" y="144883"/>
            <a:ext cx="9603275" cy="514427"/>
          </a:xfrm>
        </p:spPr>
        <p:txBody>
          <a:bodyPr>
            <a:normAutofit/>
          </a:bodyPr>
          <a:lstStyle/>
          <a:p>
            <a:r>
              <a:rPr lang="en-CA" sz="2000" b="1" dirty="0"/>
              <a:t>Groups At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CCEC-0A70-4404-A746-A420FC1D4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659310"/>
            <a:ext cx="9603275" cy="5068866"/>
          </a:xfrm>
        </p:spPr>
        <p:txBody>
          <a:bodyPr>
            <a:normAutofit fontScale="85000" lnSpcReduction="10000"/>
          </a:bodyPr>
          <a:lstStyle/>
          <a:p>
            <a:endParaRPr lang="en-CA" dirty="0"/>
          </a:p>
          <a:p>
            <a:r>
              <a:rPr lang="en-CA" dirty="0"/>
              <a:t>For </a:t>
            </a:r>
            <a:r>
              <a:rPr lang="en-US" dirty="0"/>
              <a:t>adverse</a:t>
            </a:r>
            <a:r>
              <a:rPr lang="en-CA" dirty="0"/>
              <a:t> </a:t>
            </a:r>
            <a:r>
              <a:rPr lang="en-US" dirty="0"/>
              <a:t>psychological impact due to daily exposure to very ill, dying and dead people. </a:t>
            </a:r>
          </a:p>
          <a:p>
            <a:r>
              <a:rPr lang="en-US" dirty="0"/>
              <a:t>High risk of Covid </a:t>
            </a:r>
            <a:r>
              <a:rPr lang="en-CA" dirty="0"/>
              <a:t>infection from constant </a:t>
            </a:r>
            <a:r>
              <a:rPr lang="en-US" dirty="0"/>
              <a:t>direct exposure</a:t>
            </a:r>
            <a:r>
              <a:rPr lang="en-CA" dirty="0"/>
              <a:t>.</a:t>
            </a:r>
            <a:r>
              <a:rPr lang="en-US" dirty="0"/>
              <a:t>  </a:t>
            </a:r>
          </a:p>
          <a:p>
            <a:r>
              <a:rPr lang="en-US" dirty="0"/>
              <a:t>Too much social contact. Bombarded by emotion.</a:t>
            </a:r>
          </a:p>
          <a:p>
            <a:r>
              <a:rPr lang="en-CA" dirty="0"/>
              <a:t>Essential workers: Hospital staff, RNs, Paramedics, firemen, police, etc.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Risk of depression, anxiety and PTS. Can be delayed onset.</a:t>
            </a:r>
          </a:p>
          <a:p>
            <a:endParaRPr lang="en-US" dirty="0"/>
          </a:p>
          <a:p>
            <a:r>
              <a:rPr lang="en-US" dirty="0"/>
              <a:t>Should have frequent mental health check ups and have quick access to mental healthcare if to remain on the job.</a:t>
            </a:r>
          </a:p>
          <a:p>
            <a:endParaRPr lang="en-US" dirty="0"/>
          </a:p>
          <a:p>
            <a:r>
              <a:rPr lang="en-US" b="1" dirty="0"/>
              <a:t>At work cost is Tx.     Off work cost is income replacement  +Tx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07233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F4F9E-AED7-4CF1-8F26-CB312C1C4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310863" y="103366"/>
            <a:ext cx="9006619" cy="723569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:</a:t>
            </a:r>
            <a:br>
              <a:rPr lang="en-US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A775-6B1C-4702-8E54-47390218D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536" y="1041621"/>
            <a:ext cx="9603275" cy="5120640"/>
          </a:xfrm>
        </p:spPr>
        <p:txBody>
          <a:bodyPr>
            <a:normAutofit/>
          </a:bodyPr>
          <a:lstStyle/>
          <a:p>
            <a:r>
              <a:rPr lang="en-US" sz="1800" dirty="0"/>
              <a:t>Those previously at their Mental Health threshold. </a:t>
            </a:r>
          </a:p>
          <a:p>
            <a:r>
              <a:rPr lang="en-US" sz="1800" dirty="0"/>
              <a:t>Previous history of Trauma.</a:t>
            </a:r>
          </a:p>
          <a:p>
            <a:r>
              <a:rPr lang="en-US" sz="1800" dirty="0"/>
              <a:t>Female workers at home, often with partner also at home. Domestic abuse is increasing.</a:t>
            </a:r>
          </a:p>
          <a:p>
            <a:r>
              <a:rPr lang="en-US" sz="1800" dirty="0"/>
              <a:t>Indigenous people, already stressed, frequently marginalized ,often substance users and with mental health issues due to intergenerational trauma, are particularly at risk. </a:t>
            </a:r>
          </a:p>
          <a:p>
            <a:r>
              <a:rPr lang="en-US" sz="1800" dirty="0"/>
              <a:t>Generally marginalized people are more at risk and have less access to optimal healthcare.</a:t>
            </a:r>
          </a:p>
          <a:p>
            <a:r>
              <a:rPr lang="en-US" sz="1800" dirty="0"/>
              <a:t>Disability management and increased identification can be of help.</a:t>
            </a:r>
            <a:endParaRPr lang="en-CA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6F27F5-FAE6-4993-B091-BD2A387753A5}"/>
              </a:ext>
            </a:extLst>
          </p:cNvPr>
          <p:cNvSpPr txBox="1"/>
          <p:nvPr/>
        </p:nvSpPr>
        <p:spPr>
          <a:xfrm rot="10800000" flipV="1">
            <a:off x="1012536" y="103366"/>
            <a:ext cx="97411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Those Especially Vulnerable to Mental Health Effects</a:t>
            </a:r>
          </a:p>
        </p:txBody>
      </p:sp>
    </p:spTree>
    <p:extLst>
      <p:ext uri="{BB962C8B-B14F-4D97-AF65-F5344CB8AC3E}">
        <p14:creationId xmlns:p14="http://schemas.microsoft.com/office/powerpoint/2010/main" val="1371243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8EC05-B489-4ECE-9155-8C70BA61F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426" y="191978"/>
            <a:ext cx="12159267" cy="557594"/>
          </a:xfrm>
        </p:spPr>
        <p:txBody>
          <a:bodyPr>
            <a:normAutofit/>
          </a:bodyPr>
          <a:lstStyle/>
          <a:p>
            <a:r>
              <a:rPr lang="en-CA" sz="1800" b="1" dirty="0"/>
              <a:t>Workers Without Help….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C0F61-F143-4F69-86BD-F01DEFA31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54157"/>
            <a:ext cx="9603275" cy="5065970"/>
          </a:xfrm>
        </p:spPr>
        <p:txBody>
          <a:bodyPr>
            <a:normAutofit/>
          </a:bodyPr>
          <a:lstStyle/>
          <a:p>
            <a:r>
              <a:rPr lang="en-US" dirty="0"/>
              <a:t>Potential huge liability on provincial Worker's Compensation programs as many of these workers will find it impossible to continue working unless identified early and helped </a:t>
            </a:r>
          </a:p>
          <a:p>
            <a:r>
              <a:rPr lang="en-US" dirty="0"/>
              <a:t>Increased substance use , need more addiction treatment resources</a:t>
            </a:r>
          </a:p>
          <a:p>
            <a:r>
              <a:rPr lang="en-US" dirty="0"/>
              <a:t>Workers with pre-existing mental illness that had required ongoing care before will likely have deteriorated.</a:t>
            </a:r>
          </a:p>
          <a:p>
            <a:r>
              <a:rPr lang="en-US" dirty="0"/>
              <a:t>There will be the need for availability of long-term psychiatric care and ongoing disability management.</a:t>
            </a:r>
          </a:p>
          <a:p>
            <a:r>
              <a:rPr lang="en-US" dirty="0"/>
              <a:t>A huge economic cost that will likely take funds away from other needed areas. Political  impact.</a:t>
            </a:r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7308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A928C-5F02-2C96-E314-88A07A2A3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b="1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263F0-60AB-6817-0B7D-FCFF9C650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440873"/>
            <a:ext cx="9603275" cy="439387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Mental health service access was difficult before Covid.   It is now worse. </a:t>
            </a:r>
          </a:p>
          <a:p>
            <a:r>
              <a:rPr lang="en-US" sz="2000" dirty="0"/>
              <a:t>There are many more people seeking treatment than there is treatment availability. </a:t>
            </a:r>
          </a:p>
          <a:p>
            <a:r>
              <a:rPr lang="en-US" sz="2000" dirty="0"/>
              <a:t>Covid has had a  negative impact on all Canadians particularly in the workplace.</a:t>
            </a:r>
          </a:p>
          <a:p>
            <a:r>
              <a:rPr lang="en-US" sz="2000" dirty="0"/>
              <a:t>A significant number of workers will need acute and medium-term treatment to avoid chronic mental illness.  There is a need to maintain people at work concurrent with Tx.</a:t>
            </a:r>
          </a:p>
          <a:p>
            <a:r>
              <a:rPr lang="en-US" dirty="0"/>
              <a:t>DM: Identify accommodations, job modifications, etc.</a:t>
            </a:r>
          </a:p>
          <a:p>
            <a:pPr lvl="1"/>
            <a:r>
              <a:rPr lang="en-US" dirty="0"/>
              <a:t>potential employer hardship.</a:t>
            </a:r>
          </a:p>
          <a:p>
            <a:r>
              <a:rPr lang="en-US" dirty="0"/>
              <a:t>Again this is a timely federal initiative, early intervention is cost effective.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419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56EC3-C138-490E-8276-FF74C5A79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320" y="135172"/>
            <a:ext cx="10167728" cy="690531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+mj-lt"/>
              </a:rPr>
              <a:t>SOME STATISTICS: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50% Canadians ↓ mental health, 10% markedly so.  Anxiety symptoms  in  40+ %. </a:t>
            </a:r>
          </a:p>
          <a:p>
            <a:endParaRPr lang="en-US" dirty="0"/>
          </a:p>
          <a:p>
            <a:r>
              <a:rPr lang="en-US" dirty="0"/>
              <a:t>Worker health is down, 80% impacted by Covid  pandemic.</a:t>
            </a:r>
          </a:p>
          <a:p>
            <a:endParaRPr lang="en-US" dirty="0"/>
          </a:p>
          <a:p>
            <a:r>
              <a:rPr lang="en-US" dirty="0"/>
              <a:t>Alcohol use is up across Canada, ages 18 to 54 have greater than 20% ↑ use. </a:t>
            </a:r>
          </a:p>
          <a:p>
            <a:pPr lvl="1"/>
            <a:r>
              <a:rPr lang="en-US" dirty="0"/>
              <a:t>Self-medication for stress/ anxiety, boredom and loneliness. Escapism.</a:t>
            </a:r>
          </a:p>
          <a:p>
            <a:pPr lvl="1"/>
            <a:r>
              <a:rPr lang="en-US" dirty="0"/>
              <a:t>Studies find, if one is less well before  </a:t>
            </a:r>
            <a:r>
              <a:rPr lang="en-US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⇨ </a:t>
            </a:r>
            <a:r>
              <a:rPr lang="en-US" dirty="0"/>
              <a:t>more likely to substance use.</a:t>
            </a:r>
          </a:p>
          <a:p>
            <a:pPr lvl="1"/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41558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15,000 deaths per year alcohol related. Will this Increase?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433173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908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Yu Gothic UI Semibold</vt:lpstr>
      <vt:lpstr>Arial</vt:lpstr>
      <vt:lpstr>Century Gothic</vt:lpstr>
      <vt:lpstr>Gallery</vt:lpstr>
      <vt:lpstr>PowerPoint Presentation</vt:lpstr>
      <vt:lpstr>Why increase Disability Management</vt:lpstr>
      <vt:lpstr>Working at home: SOCIAL ISOLATION</vt:lpstr>
      <vt:lpstr>Social Isolation</vt:lpstr>
      <vt:lpstr>Groups At Risk</vt:lpstr>
      <vt:lpstr>: </vt:lpstr>
      <vt:lpstr>Workers Without Help….</vt:lpstr>
      <vt:lpstr>Today</vt:lpstr>
      <vt:lpstr>PowerPoint Presentation</vt:lpstr>
      <vt:lpstr>In Closing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salt cod</dc:creator>
  <cp:lastModifiedBy>salt cod</cp:lastModifiedBy>
  <cp:revision>6</cp:revision>
  <dcterms:created xsi:type="dcterms:W3CDTF">2022-05-10T00:29:31Z</dcterms:created>
  <dcterms:modified xsi:type="dcterms:W3CDTF">2022-09-14T05:23:10Z</dcterms:modified>
</cp:coreProperties>
</file>